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8" r:id="rId12"/>
    <p:sldId id="266" r:id="rId13"/>
    <p:sldId id="267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68" y="2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7426DB-A464-84E2-016E-18A6B6EC09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8E6AB2-35BB-4E85-3F80-F0EDD47B9F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0E1AAC-D957-1844-9EFB-4F4D942235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575D7-D3CC-459C-81EA-A26F4E082E90}" type="datetimeFigureOut">
              <a:rPr lang="en-US" smtClean="0"/>
              <a:t>11/8/2024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C5224D-566F-5461-9597-600D4585C6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10851F-055E-1B66-DC40-A58613F743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3557C-6D54-4330-BD10-11084E1566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857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126505-0635-1FDE-A758-FC45BBC9D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5C8436F-DF8F-F67E-384E-4F0BD0B8C6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311EAC-C569-B521-2656-8928E9FDEB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575D7-D3CC-459C-81EA-A26F4E082E90}" type="datetimeFigureOut">
              <a:rPr lang="en-US" smtClean="0"/>
              <a:t>11/8/2024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E19866-08BE-9F87-4ABC-90386BB540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D31632-52E9-B8AC-D84D-DC86DC6A9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3557C-6D54-4330-BD10-11084E1566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0779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C5F3D4F-7B4D-4DA4-90A7-7204D1FE2FB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240C82-0702-66B4-A915-A856AB0FDE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6CEBE8-B4D9-3AA6-DFB1-368A876D45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575D7-D3CC-459C-81EA-A26F4E082E90}" type="datetimeFigureOut">
              <a:rPr lang="en-US" smtClean="0"/>
              <a:t>11/8/2024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CD8D7A-DC96-40BE-E813-22C93CB6C0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AFE287-333D-397E-89D7-D99957B50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3557C-6D54-4330-BD10-11084E1566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84295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6C17C8-0A9E-D563-6C15-C9B4AE9E1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1978B8-9B96-0C56-E484-3347DCD49E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1AC46D-06E9-E9C3-D7A4-0A6F2BD318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575D7-D3CC-459C-81EA-A26F4E082E90}" type="datetimeFigureOut">
              <a:rPr lang="en-US" smtClean="0"/>
              <a:t>11/8/2024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1D1C0E-F8FA-AE28-1D68-42F2401474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BC2A4C-6E54-0961-E498-2B23354D1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3557C-6D54-4330-BD10-11084E1566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42334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2F7C6-CFAB-4F55-C716-F352834F6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B069B7-2A7D-C7E8-29CD-99C8709388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995F79-7D81-95CA-6CFD-223F2DCC20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575D7-D3CC-459C-81EA-A26F4E082E90}" type="datetimeFigureOut">
              <a:rPr lang="en-US" smtClean="0"/>
              <a:t>11/8/2024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DC3527-74AF-7150-67AD-17E7812AF4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55668E-7865-8DBB-E9CB-DC4F42D4F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3557C-6D54-4330-BD10-11084E1566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8599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44894-75C8-2B82-A9A9-803EDB865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6FFE54-CE41-B1BB-A868-C842E64B8A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473098-8541-1D5E-8614-81728FC3AF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3D42D3-2576-8C5B-E8CF-B52FA401F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575D7-D3CC-459C-81EA-A26F4E082E90}" type="datetimeFigureOut">
              <a:rPr lang="en-US" smtClean="0"/>
              <a:t>11/8/2024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7924DD-43EC-0352-2723-09D1D4E518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37985C-6073-6ABB-3B36-D413613107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3557C-6D54-4330-BD10-11084E1566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8177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88F393-36B8-3E9A-B822-55157D0EB1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9EA49F-50A9-AF3D-9BDC-16E4C93633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94B67E-03B0-7C29-AE94-5236EDD3CC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0C8B57E-662C-3D57-C476-688D9DF950B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41442B0-D7DD-6FC0-AC97-2025A35A272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73379AA-7A2F-A1BE-DEFF-D5BA0AC981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575D7-D3CC-459C-81EA-A26F4E082E90}" type="datetimeFigureOut">
              <a:rPr lang="en-US" smtClean="0"/>
              <a:t>11/8/2024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EADF912-20B7-6564-9DF9-C5BCB03364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2FDC4A5-DDCA-2FE7-BFA5-EF6F88958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3557C-6D54-4330-BD10-11084E1566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0016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99336-8766-03AF-02AB-CE9630DCC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6389AB8-33EB-C879-6660-5AD06E1426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575D7-D3CC-459C-81EA-A26F4E082E90}" type="datetimeFigureOut">
              <a:rPr lang="en-US" smtClean="0"/>
              <a:t>11/8/2024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6AA404-1D86-7B03-3552-BE6E51652B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71456A-143D-9A98-696D-4EBB9000BD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3557C-6D54-4330-BD10-11084E1566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7103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F2E76EA-54BD-85B0-9BE6-8125BF409A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575D7-D3CC-459C-81EA-A26F4E082E90}" type="datetimeFigureOut">
              <a:rPr lang="en-US" smtClean="0"/>
              <a:t>11/8/2024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AFD8ECB-63CA-049B-7694-32C4C42A34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D9E37C-3D98-752C-EDC2-F1B5F9A82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3557C-6D54-4330-BD10-11084E1566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1017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D138B4-D240-9190-F22D-6BB86EC83A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A7120C-BCC2-8771-5C93-0D3D34E911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C5C41B-C5EC-BE48-3F99-26C7E8C285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FEB4EB-7631-2195-FA73-436196FCD0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575D7-D3CC-459C-81EA-A26F4E082E90}" type="datetimeFigureOut">
              <a:rPr lang="en-US" smtClean="0"/>
              <a:t>11/8/2024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FCB230-CDB6-D696-E9A8-CEF89FE86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435633-AC62-F6B9-BA46-DE0BDDBE2E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3557C-6D54-4330-BD10-11084E1566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1731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1C9A95-103F-D384-D4B9-D436D9350A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F1AC56-255E-D548-3B67-3FAB430467E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360402-7ADE-F8CD-39DB-33A21D5E98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B22E95-0D44-1AAB-1FDF-908DB0CA7D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575D7-D3CC-459C-81EA-A26F4E082E90}" type="datetimeFigureOut">
              <a:rPr lang="en-US" smtClean="0"/>
              <a:t>11/8/2024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75CC31-5724-ABEA-4A4D-AF0BD50D61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057D7C-075D-25D0-1F2D-669F449A7F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3557C-6D54-4330-BD10-11084E1566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4132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62B5015-DAAF-A1A2-604D-1212ABF744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69E5CE-083B-A924-A9DB-3B08C15DE5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A8ED15-9A6C-19CF-FCD2-F672A9A822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CF575D7-D3CC-459C-81EA-A26F4E082E90}" type="datetimeFigureOut">
              <a:rPr lang="en-US" smtClean="0"/>
              <a:t>11/8/2024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357D77-05B4-E57C-E929-4E39ECF9436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D3CC86-6217-4F28-97AC-07C8AB1D91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B23557C-6D54-4330-BD10-11084E1566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7098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code/michau96/jane-street-features-by-financial-instruments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code/ahsuna123/jane-street-24-day-0-eda-and-feature-importance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1516A3-B3F1-AA8C-AE21-1736F807C75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Jane Street Competition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260DDA-A542-271D-DD60-B7E94887366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36164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053F67-CB1F-5639-67AF-C81EAA8C4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EDA - Crowd</a:t>
            </a:r>
          </a:p>
        </p:txBody>
      </p:sp>
      <p:pic>
        <p:nvPicPr>
          <p:cNvPr id="4" name="Picture 3" descr="A screenshot of a graph&#10;&#10;Description automatically generated">
            <a:extLst>
              <a:ext uri="{FF2B5EF4-FFF2-40B4-BE49-F238E27FC236}">
                <a16:creationId xmlns:a16="http://schemas.microsoft.com/office/drawing/2014/main" id="{8385AD75-A5C7-17A1-C2D1-A861BDB946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878" y="1541780"/>
            <a:ext cx="3924300" cy="4140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F2D31C8-661C-89F7-6B25-802765904149}"/>
              </a:ext>
            </a:extLst>
          </p:cNvPr>
          <p:cNvSpPr txBox="1"/>
          <p:nvPr/>
        </p:nvSpPr>
        <p:spPr>
          <a:xfrm>
            <a:off x="460466" y="6005790"/>
            <a:ext cx="609382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u="sng" dirty="0">
                <a:solidFill>
                  <a:srgbClr val="467886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  <a:hlinkClick r:id="rId3"/>
              </a:rPr>
              <a:t>https://www.kaggle.com/code/michau96/jane-street-features-by-financial-instruments</a:t>
            </a:r>
            <a:endParaRPr lang="en-US" dirty="0"/>
          </a:p>
        </p:txBody>
      </p:sp>
      <p:pic>
        <p:nvPicPr>
          <p:cNvPr id="7" name="Picture 6" descr="A graph of a number of objects&#10;&#10;Description automatically generated with medium confidence">
            <a:extLst>
              <a:ext uri="{FF2B5EF4-FFF2-40B4-BE49-F238E27FC236}">
                <a16:creationId xmlns:a16="http://schemas.microsoft.com/office/drawing/2014/main" id="{9C189681-7290-519B-EDA2-EDD885979A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0689" y="2132965"/>
            <a:ext cx="5943600" cy="1296035"/>
          </a:xfrm>
          <a:prstGeom prst="rect">
            <a:avLst/>
          </a:prstGeom>
        </p:spPr>
      </p:pic>
      <p:pic>
        <p:nvPicPr>
          <p:cNvPr id="8" name="Picture 7" descr="A graph of a number of numbers&#10;&#10;Description automatically generated with medium confidence">
            <a:extLst>
              <a:ext uri="{FF2B5EF4-FFF2-40B4-BE49-F238E27FC236}">
                <a16:creationId xmlns:a16="http://schemas.microsoft.com/office/drawing/2014/main" id="{C5E1B78C-654B-54C4-9D8C-9B57A7E443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65712" y="4356463"/>
            <a:ext cx="4730750" cy="118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8257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7EBA0B-5438-6FEB-DD5D-A4773B165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FA4977E-4451-92F0-8FC6-8A5AD62E51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4087" y="1397986"/>
            <a:ext cx="4150793" cy="2102788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B47E1FE-97D3-9CDE-C01E-ABCF3F827166}"/>
              </a:ext>
            </a:extLst>
          </p:cNvPr>
          <p:cNvSpPr txBox="1"/>
          <p:nvPr/>
        </p:nvSpPr>
        <p:spPr>
          <a:xfrm>
            <a:off x="728219" y="3563646"/>
            <a:ext cx="390252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https://www.kaggle.com/code/ravi20076/janestreet2024-eda-v1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C3E81B3-0799-E91A-E91C-54F70C569E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2476" y="1477780"/>
            <a:ext cx="6445581" cy="1943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3109F55-5C1C-ECDD-68C5-D95780D5CA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2932" y="3563646"/>
            <a:ext cx="4610868" cy="110737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4412266-1AAE-77E6-68BD-22B01126D5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282" y="4848140"/>
            <a:ext cx="6369377" cy="164473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1E8F0FD-E221-CE7F-2036-0985E48F92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24578" y="5068390"/>
            <a:ext cx="4548556" cy="1280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9761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AF89F-AD71-2AB7-DC6C-3B48A4EDCB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Importance</a:t>
            </a:r>
          </a:p>
        </p:txBody>
      </p:sp>
      <p:pic>
        <p:nvPicPr>
          <p:cNvPr id="4" name="Content Placeholder 3" descr="A graph of a number of different colored bars&#10;&#10;Description automatically generated with medium confidence">
            <a:extLst>
              <a:ext uri="{FF2B5EF4-FFF2-40B4-BE49-F238E27FC236}">
                <a16:creationId xmlns:a16="http://schemas.microsoft.com/office/drawing/2014/main" id="{25F70F72-E77D-F711-0276-C64733FC70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122023"/>
            <a:ext cx="4505747" cy="30519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FD1645D-997B-C037-F543-6C8A2DBBBC50}"/>
              </a:ext>
            </a:extLst>
          </p:cNvPr>
          <p:cNvSpPr txBox="1"/>
          <p:nvPr/>
        </p:nvSpPr>
        <p:spPr>
          <a:xfrm>
            <a:off x="708661" y="6015711"/>
            <a:ext cx="609382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u="sng" dirty="0">
                <a:solidFill>
                  <a:srgbClr val="467886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  <a:hlinkClick r:id="rId3"/>
              </a:rPr>
              <a:t>https://www.kaggle.com/code/ahsuna123/jane-street-24-day-0-eda-and-feature-importance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72356A5-ED2F-774F-D344-21DE64079B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307233"/>
            <a:ext cx="4673574" cy="181479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EF8C3B9-487A-465C-09CF-C56B299D0F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3110" y="1307233"/>
            <a:ext cx="4505747" cy="288534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E56EB70-37B5-85A6-E725-B187DB7367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77243" y="4204466"/>
            <a:ext cx="2076557" cy="2457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8325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2A7CAC-9207-0477-459F-2C9C922E9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More Comprehensive Work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8C683E9-0727-609D-64C5-51A8B6D346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74742" y="1825625"/>
            <a:ext cx="5242516" cy="4351338"/>
          </a:xfrm>
        </p:spPr>
      </p:pic>
    </p:spTree>
    <p:extLst>
      <p:ext uri="{BB962C8B-B14F-4D97-AF65-F5344CB8AC3E}">
        <p14:creationId xmlns:p14="http://schemas.microsoft.com/office/powerpoint/2010/main" val="8191507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D86DB8-1990-4E02-FDE3-4DBE2A67C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00 Across Symbols</a:t>
            </a:r>
          </a:p>
        </p:txBody>
      </p:sp>
      <p:pic>
        <p:nvPicPr>
          <p:cNvPr id="5" name="Content Placeholder 4" descr="A graph of blue lines&#10;&#10;Description automatically generated with medium confidence">
            <a:extLst>
              <a:ext uri="{FF2B5EF4-FFF2-40B4-BE49-F238E27FC236}">
                <a16:creationId xmlns:a16="http://schemas.microsoft.com/office/drawing/2014/main" id="{3B3DEDE2-0862-D0D3-5C59-C7A63370D3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012" y="1246999"/>
            <a:ext cx="5245876" cy="5245876"/>
          </a:xfrm>
        </p:spPr>
      </p:pic>
      <p:pic>
        <p:nvPicPr>
          <p:cNvPr id="7" name="Picture 6" descr="A graph of a number of symbols&#10;&#10;Description automatically generated">
            <a:extLst>
              <a:ext uri="{FF2B5EF4-FFF2-40B4-BE49-F238E27FC236}">
                <a16:creationId xmlns:a16="http://schemas.microsoft.com/office/drawing/2014/main" id="{90789FDA-BD05-7032-6693-9D85F1358A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3338" y="1471884"/>
            <a:ext cx="3663702" cy="274777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CA186A5-9CD3-99C5-0230-04FADEE92235}"/>
              </a:ext>
            </a:extLst>
          </p:cNvPr>
          <p:cNvSpPr txBox="1"/>
          <p:nvPr/>
        </p:nvSpPr>
        <p:spPr>
          <a:xfrm>
            <a:off x="7034784" y="4329389"/>
            <a:ext cx="467868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At least visually, the ‘transitions’ seem to happen at the same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correlation between symbols is extremely high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Either it reflects a ‘fundamental’ signal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Or we need to pre-process it to extract the relevant piece for each symbol </a:t>
            </a:r>
          </a:p>
        </p:txBody>
      </p:sp>
    </p:spTree>
    <p:extLst>
      <p:ext uri="{BB962C8B-B14F-4D97-AF65-F5344CB8AC3E}">
        <p14:creationId xmlns:p14="http://schemas.microsoft.com/office/powerpoint/2010/main" val="12778238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7F9E0-D85F-1A71-E736-DDD086BAA7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09 and 11 by Symbol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84614C3-0DB0-BCA8-2D72-EA4F809A76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7615" y="1552515"/>
            <a:ext cx="4840046" cy="466540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21C1BDC-A44A-3A54-10C1-E979C1156B87}"/>
              </a:ext>
            </a:extLst>
          </p:cNvPr>
          <p:cNvSpPr txBox="1"/>
          <p:nvPr/>
        </p:nvSpPr>
        <p:spPr>
          <a:xfrm>
            <a:off x="6095999" y="1690688"/>
            <a:ext cx="55299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Category for a given symbol can change over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Maybe transitions happen at the same time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This could reflect a change in methodology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E62CDD-6DA8-AB85-D6D6-4D6CC1D8CF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1348" y="2856515"/>
            <a:ext cx="3326751" cy="3361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2746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9CA809-41AC-AF12-7FE8-6A27E6EFB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12 by Symbol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41003F2-256E-6E17-99A6-950C83A746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5959" y="2139292"/>
            <a:ext cx="3810196" cy="3549832"/>
          </a:xfrm>
        </p:spPr>
      </p:pic>
      <p:pic>
        <p:nvPicPr>
          <p:cNvPr id="7" name="Picture 6" descr="A graph of a number of symbols&#10;&#10;Description automatically generated with medium confidence">
            <a:extLst>
              <a:ext uri="{FF2B5EF4-FFF2-40B4-BE49-F238E27FC236}">
                <a16:creationId xmlns:a16="http://schemas.microsoft.com/office/drawing/2014/main" id="{8F62A31E-5DB0-2234-9280-83CFAE5220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943" y="2672442"/>
            <a:ext cx="4907286" cy="368046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03AFF0B-C1F2-02E2-2B80-9D84E8260028}"/>
              </a:ext>
            </a:extLst>
          </p:cNvPr>
          <p:cNvSpPr txBox="1"/>
          <p:nvPr/>
        </p:nvSpPr>
        <p:spPr>
          <a:xfrm>
            <a:off x="5544312" y="1778213"/>
            <a:ext cx="46786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Volume-like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Quite different across symbols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Similar for 13-19</a:t>
            </a:r>
          </a:p>
        </p:txBody>
      </p:sp>
    </p:spTree>
    <p:extLst>
      <p:ext uri="{BB962C8B-B14F-4D97-AF65-F5344CB8AC3E}">
        <p14:creationId xmlns:p14="http://schemas.microsoft.com/office/powerpoint/2010/main" val="23200094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2EC9C-6367-5C1E-1FCB-C6722EA88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20</a:t>
            </a:r>
          </a:p>
        </p:txBody>
      </p:sp>
      <p:pic>
        <p:nvPicPr>
          <p:cNvPr id="7" name="Content Placeholder 6" descr="A chart of blue lines&#10;&#10;Description automatically generated with medium confidence">
            <a:extLst>
              <a:ext uri="{FF2B5EF4-FFF2-40B4-BE49-F238E27FC236}">
                <a16:creationId xmlns:a16="http://schemas.microsoft.com/office/drawing/2014/main" id="{EB31379A-A74B-C237-C745-40528D4D5C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891" y="1487297"/>
            <a:ext cx="4351338" cy="4351338"/>
          </a:xfrm>
        </p:spPr>
      </p:pic>
      <p:pic>
        <p:nvPicPr>
          <p:cNvPr id="9" name="Picture 8" descr="A red and black grid with white lines&#10;&#10;Description automatically generated">
            <a:extLst>
              <a:ext uri="{FF2B5EF4-FFF2-40B4-BE49-F238E27FC236}">
                <a16:creationId xmlns:a16="http://schemas.microsoft.com/office/drawing/2014/main" id="{8982529B-3EAA-EE87-6065-31D2B7831E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549525"/>
            <a:ext cx="5257800" cy="39433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5E9EDA1-67DC-BB2E-CB03-8A9DA84948A3}"/>
              </a:ext>
            </a:extLst>
          </p:cNvPr>
          <p:cNvSpPr txBox="1"/>
          <p:nvPr/>
        </p:nvSpPr>
        <p:spPr>
          <a:xfrm>
            <a:off x="5544311" y="1778213"/>
            <a:ext cx="55373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Integrated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Very different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Chances are we should take differences</a:t>
            </a:r>
          </a:p>
        </p:txBody>
      </p:sp>
    </p:spTree>
    <p:extLst>
      <p:ext uri="{BB962C8B-B14F-4D97-AF65-F5344CB8AC3E}">
        <p14:creationId xmlns:p14="http://schemas.microsoft.com/office/powerpoint/2010/main" val="25122577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C9D69-9C03-5F81-B334-58C05BD00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26</a:t>
            </a:r>
          </a:p>
        </p:txBody>
      </p:sp>
      <p:pic>
        <p:nvPicPr>
          <p:cNvPr id="5" name="Content Placeholder 4" descr="A screenshot of a graph&#10;&#10;Description automatically generated">
            <a:extLst>
              <a:ext uri="{FF2B5EF4-FFF2-40B4-BE49-F238E27FC236}">
                <a16:creationId xmlns:a16="http://schemas.microsoft.com/office/drawing/2014/main" id="{4FB4FD8C-DEBB-B2F3-A4AA-B5B2F63CF7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903" y="1690688"/>
            <a:ext cx="4351338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B29A8C7-B050-E3EA-991B-5FC521BA3BE6}"/>
              </a:ext>
            </a:extLst>
          </p:cNvPr>
          <p:cNvSpPr txBox="1"/>
          <p:nvPr/>
        </p:nvSpPr>
        <p:spPr>
          <a:xfrm>
            <a:off x="5413682" y="2278956"/>
            <a:ext cx="55373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Even more different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Bizarre …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VERY time-varying</a:t>
            </a:r>
          </a:p>
        </p:txBody>
      </p:sp>
    </p:spTree>
    <p:extLst>
      <p:ext uri="{BB962C8B-B14F-4D97-AF65-F5344CB8AC3E}">
        <p14:creationId xmlns:p14="http://schemas.microsoft.com/office/powerpoint/2010/main" val="38865880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8650F-68FD-6A4B-4F1F-6EF9B0923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43</a:t>
            </a:r>
          </a:p>
        </p:txBody>
      </p:sp>
      <p:pic>
        <p:nvPicPr>
          <p:cNvPr id="5" name="Content Placeholder 4" descr="A group of blue squares&#10;&#10;Description automatically generated">
            <a:extLst>
              <a:ext uri="{FF2B5EF4-FFF2-40B4-BE49-F238E27FC236}">
                <a16:creationId xmlns:a16="http://schemas.microsoft.com/office/drawing/2014/main" id="{DC8B51AB-C652-3632-AFD4-15355ED723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619" y="1606169"/>
            <a:ext cx="4351338" cy="4351338"/>
          </a:xfrm>
        </p:spPr>
      </p:pic>
      <p:pic>
        <p:nvPicPr>
          <p:cNvPr id="7" name="Picture 6" descr="A graph of a number of symbols&#10;&#10;Description automatically generated with medium confidence">
            <a:extLst>
              <a:ext uri="{FF2B5EF4-FFF2-40B4-BE49-F238E27FC236}">
                <a16:creationId xmlns:a16="http://schemas.microsoft.com/office/drawing/2014/main" id="{97A39E62-78AA-71DD-4E12-C82C73159F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770632"/>
            <a:ext cx="3864869" cy="289865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683DCEA-81F6-0932-5D9F-CDCD5F4E1A9E}"/>
              </a:ext>
            </a:extLst>
          </p:cNvPr>
          <p:cNvSpPr txBox="1"/>
          <p:nvPr/>
        </p:nvSpPr>
        <p:spPr>
          <a:xfrm>
            <a:off x="6487887" y="2251524"/>
            <a:ext cx="3081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Almost uncorrelated</a:t>
            </a:r>
          </a:p>
        </p:txBody>
      </p:sp>
    </p:spTree>
    <p:extLst>
      <p:ext uri="{BB962C8B-B14F-4D97-AF65-F5344CB8AC3E}">
        <p14:creationId xmlns:p14="http://schemas.microsoft.com/office/powerpoint/2010/main" val="17913789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EFB62-4E0D-9FAD-5F4F-EC91532FC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1D4930-B413-4442-740E-887932C853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7456715" cy="4351338"/>
          </a:xfrm>
        </p:spPr>
        <p:txBody>
          <a:bodyPr/>
          <a:lstStyle/>
          <a:p>
            <a:r>
              <a:rPr lang="en-US" dirty="0"/>
              <a:t>10 partitions</a:t>
            </a:r>
          </a:p>
          <a:p>
            <a:r>
              <a:rPr lang="en-US" dirty="0"/>
              <a:t>In the following, I selected partition id = 9</a:t>
            </a:r>
          </a:p>
          <a:p>
            <a:r>
              <a:rPr lang="en-US" dirty="0"/>
              <a:t>Symbol = 1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977541-389B-3F69-9131-59D8981ED2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8099" y="1949450"/>
            <a:ext cx="2565400" cy="295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4680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34890-D48E-DCFA-3A58-108265F8B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61</a:t>
            </a:r>
          </a:p>
        </p:txBody>
      </p:sp>
      <p:pic>
        <p:nvPicPr>
          <p:cNvPr id="5" name="Content Placeholder 4" descr="A grid of blue lines&#10;&#10;Description automatically generated">
            <a:extLst>
              <a:ext uri="{FF2B5EF4-FFF2-40B4-BE49-F238E27FC236}">
                <a16:creationId xmlns:a16="http://schemas.microsoft.com/office/drawing/2014/main" id="{DF8D038B-6F4A-416C-2302-BE669FFFB0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549" y="1825625"/>
            <a:ext cx="4351338" cy="4351338"/>
          </a:xfrm>
        </p:spPr>
      </p:pic>
      <p:pic>
        <p:nvPicPr>
          <p:cNvPr id="7" name="Picture 6" descr="A chart with a number of colors&#10;&#10;Description automatically generated with medium confidence">
            <a:extLst>
              <a:ext uri="{FF2B5EF4-FFF2-40B4-BE49-F238E27FC236}">
                <a16:creationId xmlns:a16="http://schemas.microsoft.com/office/drawing/2014/main" id="{C26F8726-27FB-6C88-855C-3C0B0417BB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337542"/>
            <a:ext cx="3785895" cy="283942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2238D6C-4EDB-0F35-7A03-2017783A075A}"/>
              </a:ext>
            </a:extLst>
          </p:cNvPr>
          <p:cNvSpPr txBox="1"/>
          <p:nvPr/>
        </p:nvSpPr>
        <p:spPr>
          <a:xfrm>
            <a:off x="6487887" y="2251524"/>
            <a:ext cx="3081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Same for each symbol?</a:t>
            </a:r>
          </a:p>
        </p:txBody>
      </p:sp>
    </p:spTree>
    <p:extLst>
      <p:ext uri="{BB962C8B-B14F-4D97-AF65-F5344CB8AC3E}">
        <p14:creationId xmlns:p14="http://schemas.microsoft.com/office/powerpoint/2010/main" val="40241032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04E1DC-5677-0678-BB5B-848376899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74 </a:t>
            </a:r>
          </a:p>
        </p:txBody>
      </p:sp>
      <p:pic>
        <p:nvPicPr>
          <p:cNvPr id="5" name="Content Placeholder 4" descr="A group of blue lines&#10;&#10;Description automatically generated">
            <a:extLst>
              <a:ext uri="{FF2B5EF4-FFF2-40B4-BE49-F238E27FC236}">
                <a16:creationId xmlns:a16="http://schemas.microsoft.com/office/drawing/2014/main" id="{D33CD956-BA82-6D85-EF74-ABB4AE4F24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552" y="1690688"/>
            <a:ext cx="4351338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A8612FF-6A24-5DBA-095D-B9AB37FD7906}"/>
              </a:ext>
            </a:extLst>
          </p:cNvPr>
          <p:cNvSpPr txBox="1"/>
          <p:nvPr/>
        </p:nvSpPr>
        <p:spPr>
          <a:xfrm>
            <a:off x="6487887" y="2251524"/>
            <a:ext cx="3081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Ugly …</a:t>
            </a:r>
          </a:p>
        </p:txBody>
      </p:sp>
    </p:spTree>
    <p:extLst>
      <p:ext uri="{BB962C8B-B14F-4D97-AF65-F5344CB8AC3E}">
        <p14:creationId xmlns:p14="http://schemas.microsoft.com/office/powerpoint/2010/main" val="3212095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B9DAA-DCD4-9B7C-2CA2-4B601CB7E8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Responder 6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D200B55-C262-C49F-9177-D986BC7E6B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528636"/>
            <a:ext cx="4967785" cy="4738894"/>
          </a:xfrm>
        </p:spPr>
      </p:pic>
      <p:pic>
        <p:nvPicPr>
          <p:cNvPr id="7" name="Picture 6" descr="A graph of a number of symbols&#10;&#10;Description automatically generated">
            <a:extLst>
              <a:ext uri="{FF2B5EF4-FFF2-40B4-BE49-F238E27FC236}">
                <a16:creationId xmlns:a16="http://schemas.microsoft.com/office/drawing/2014/main" id="{382997A6-7287-D61C-E678-7EB77C6B9A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503157"/>
            <a:ext cx="5852172" cy="43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8247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C0835-2A70-D4F9-8F7F-45051B3FB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Lagged Responder 6</a:t>
            </a:r>
          </a:p>
        </p:txBody>
      </p:sp>
      <p:pic>
        <p:nvPicPr>
          <p:cNvPr id="5" name="Content Placeholder 4" descr="A blue oval with white text&#10;&#10;Description automatically generated with medium confidence">
            <a:extLst>
              <a:ext uri="{FF2B5EF4-FFF2-40B4-BE49-F238E27FC236}">
                <a16:creationId xmlns:a16="http://schemas.microsoft.com/office/drawing/2014/main" id="{D706560F-DA02-4015-3425-16F00D1E12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216" y="1598566"/>
            <a:ext cx="5801784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DE7CF48-943E-6DB8-9554-16ED25A87840}"/>
              </a:ext>
            </a:extLst>
          </p:cNvPr>
          <p:cNvSpPr txBox="1"/>
          <p:nvPr/>
        </p:nvSpPr>
        <p:spPr>
          <a:xfrm>
            <a:off x="7506269" y="2415654"/>
            <a:ext cx="2248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Correlation = </a:t>
            </a:r>
            <a:r>
              <a:rPr lang="en-US" b="1" dirty="0"/>
              <a:t>0.90</a:t>
            </a:r>
          </a:p>
        </p:txBody>
      </p:sp>
    </p:spTree>
    <p:extLst>
      <p:ext uri="{BB962C8B-B14F-4D97-AF65-F5344CB8AC3E}">
        <p14:creationId xmlns:p14="http://schemas.microsoft.com/office/powerpoint/2010/main" val="8801728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AC4A9B-7345-D281-9578-B8C8034FE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Correlations to Responder 6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128B4B39-FCBF-A584-09ED-2A19AF6CD9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20" r="8296"/>
          <a:stretch/>
        </p:blipFill>
        <p:spPr>
          <a:xfrm>
            <a:off x="300250" y="1690688"/>
            <a:ext cx="8652681" cy="420624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D845B01-97DC-9FC5-32A4-30B7768C94EA}"/>
              </a:ext>
            </a:extLst>
          </p:cNvPr>
          <p:cNvSpPr txBox="1"/>
          <p:nvPr/>
        </p:nvSpPr>
        <p:spPr>
          <a:xfrm>
            <a:off x="9028891" y="2333768"/>
            <a:ext cx="247617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Correlations are </a:t>
            </a:r>
            <a:r>
              <a:rPr lang="en-US" b="1" dirty="0"/>
              <a:t>massively</a:t>
            </a:r>
            <a:r>
              <a:rPr lang="en-US" dirty="0"/>
              <a:t> smaller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Except for some other responders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 will look into lagged versions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Although we need to check if we have access to </a:t>
            </a:r>
            <a:r>
              <a:rPr lang="en-US" b="1"/>
              <a:t>contemporaneous</a:t>
            </a:r>
            <a:r>
              <a:rPr lang="en-US"/>
              <a:t> values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11229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26286-3D45-39DB-90F8-46F8B857F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Lags: ACF and PACF</a:t>
            </a:r>
            <a:br>
              <a:rPr lang="en-US" dirty="0"/>
            </a:br>
            <a:r>
              <a:rPr lang="en-US" dirty="0"/>
              <a:t>Example with AR(1)</a:t>
            </a:r>
          </a:p>
        </p:txBody>
      </p:sp>
      <p:pic>
        <p:nvPicPr>
          <p:cNvPr id="5" name="Content Placeholder 4" descr="A graph of data and data&#10;&#10;Description automatically generated with medium confidence">
            <a:extLst>
              <a:ext uri="{FF2B5EF4-FFF2-40B4-BE49-F238E27FC236}">
                <a16:creationId xmlns:a16="http://schemas.microsoft.com/office/drawing/2014/main" id="{BC4E2E60-D896-99DD-8F04-4F4C6194DF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6414" y="1825625"/>
            <a:ext cx="5439172" cy="4351338"/>
          </a:xfrm>
        </p:spPr>
      </p:pic>
    </p:spTree>
    <p:extLst>
      <p:ext uri="{BB962C8B-B14F-4D97-AF65-F5344CB8AC3E}">
        <p14:creationId xmlns:p14="http://schemas.microsoft.com/office/powerpoint/2010/main" val="26139663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BB995D-025F-9151-C7E1-9094E61574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9C661-D534-7FE7-BDAD-124E65B16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Lags: ACF and PACF</a:t>
            </a:r>
            <a:br>
              <a:rPr lang="en-US" dirty="0"/>
            </a:br>
            <a:r>
              <a:rPr lang="en-US" dirty="0"/>
              <a:t>Responder 6</a:t>
            </a:r>
          </a:p>
        </p:txBody>
      </p:sp>
      <p:pic>
        <p:nvPicPr>
          <p:cNvPr id="7" name="Content Placeholder 6" descr="A screenshot of a graph&#10;&#10;Description automatically generated">
            <a:extLst>
              <a:ext uri="{FF2B5EF4-FFF2-40B4-BE49-F238E27FC236}">
                <a16:creationId xmlns:a16="http://schemas.microsoft.com/office/drawing/2014/main" id="{2BA301E8-7A23-A05F-F646-A0F8B3E3FE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6414" y="1825625"/>
            <a:ext cx="5439172" cy="4351338"/>
          </a:xfrm>
        </p:spPr>
      </p:pic>
    </p:spTree>
    <p:extLst>
      <p:ext uri="{BB962C8B-B14F-4D97-AF65-F5344CB8AC3E}">
        <p14:creationId xmlns:p14="http://schemas.microsoft.com/office/powerpoint/2010/main" val="9338511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12B65-7087-0630-E179-4365BE09C0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Checking Residuals After Removing  Lags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4D7862E-C620-6ED8-FDCB-5882F0E24D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9512" y="2326596"/>
            <a:ext cx="4644287" cy="3715430"/>
          </a:xfrm>
        </p:spPr>
      </p:pic>
      <p:pic>
        <p:nvPicPr>
          <p:cNvPr id="7" name="Picture 6" descr="A screenshot of a graph&#10;&#10;Description automatically generated">
            <a:extLst>
              <a:ext uri="{FF2B5EF4-FFF2-40B4-BE49-F238E27FC236}">
                <a16:creationId xmlns:a16="http://schemas.microsoft.com/office/drawing/2014/main" id="{9F448B34-C9AE-2EDC-A75D-FCB4A9BEB6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326596"/>
            <a:ext cx="4644287" cy="371543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0BA6B81-17E5-F6C6-1DF7-6040A70EF79C}"/>
              </a:ext>
            </a:extLst>
          </p:cNvPr>
          <p:cNvSpPr txBox="1"/>
          <p:nvPr/>
        </p:nvSpPr>
        <p:spPr>
          <a:xfrm>
            <a:off x="1556657" y="1690688"/>
            <a:ext cx="2215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Removing just 1</a:t>
            </a:r>
            <a:r>
              <a:rPr lang="en-US" baseline="30000" dirty="0"/>
              <a:t>st</a:t>
            </a:r>
            <a:r>
              <a:rPr lang="en-US" dirty="0"/>
              <a:t> lag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E662CF-CDA4-0E9D-6DCE-2E52A6C5A431}"/>
              </a:ext>
            </a:extLst>
          </p:cNvPr>
          <p:cNvSpPr txBox="1"/>
          <p:nvPr/>
        </p:nvSpPr>
        <p:spPr>
          <a:xfrm>
            <a:off x="7102962" y="1555591"/>
            <a:ext cx="38573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Removing 1</a:t>
            </a:r>
            <a:r>
              <a:rPr lang="en-US" baseline="30000" dirty="0"/>
              <a:t>st</a:t>
            </a:r>
            <a:r>
              <a:rPr lang="en-US" dirty="0"/>
              <a:t> and 2</a:t>
            </a:r>
            <a:r>
              <a:rPr lang="en-US" baseline="30000" dirty="0"/>
              <a:t>nd</a:t>
            </a:r>
            <a:r>
              <a:rPr lang="en-US" dirty="0"/>
              <a:t> lag: maybe a bit of overkill, but possibly still ok</a:t>
            </a:r>
          </a:p>
        </p:txBody>
      </p:sp>
    </p:spTree>
    <p:extLst>
      <p:ext uri="{BB962C8B-B14F-4D97-AF65-F5344CB8AC3E}">
        <p14:creationId xmlns:p14="http://schemas.microsoft.com/office/powerpoint/2010/main" val="20045566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5A77A-8D9F-96C0-E6BD-5E3F72FA2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 Analysis with Residuals</a:t>
            </a:r>
          </a:p>
        </p:txBody>
      </p:sp>
      <p:pic>
        <p:nvPicPr>
          <p:cNvPr id="5" name="Content Placeholder 4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47F1CBF6-C5EC-2849-39D7-1E130AB0B5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14" r="9524"/>
          <a:stretch/>
        </p:blipFill>
        <p:spPr>
          <a:xfrm>
            <a:off x="315687" y="1690688"/>
            <a:ext cx="7379540" cy="3632426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AAA082D-6165-2419-B19E-7826C8005858}"/>
              </a:ext>
            </a:extLst>
          </p:cNvPr>
          <p:cNvSpPr txBox="1"/>
          <p:nvPr/>
        </p:nvSpPr>
        <p:spPr>
          <a:xfrm>
            <a:off x="8033657" y="2079171"/>
            <a:ext cx="3722913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Good news: we got rid of most correlation with other responders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Bad news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The correlation with other features is VERY small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400" dirty="0"/>
              <a:t>Things might improve if we have a longer horizon (this is just partition 9)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The highest correlation is with responder 6 itself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400" dirty="0"/>
              <a:t>This suggests that either we should use yet another lag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400" dirty="0"/>
              <a:t>OR, more likely, the correlation to other features is VERY nonlinear and/or time-varying</a:t>
            </a:r>
          </a:p>
        </p:txBody>
      </p:sp>
    </p:spTree>
    <p:extLst>
      <p:ext uri="{BB962C8B-B14F-4D97-AF65-F5344CB8AC3E}">
        <p14:creationId xmlns:p14="http://schemas.microsoft.com/office/powerpoint/2010/main" val="1519715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1563A3-74D5-7349-4F41-378DD8BD2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Weights</a:t>
            </a:r>
          </a:p>
        </p:txBody>
      </p:sp>
      <p:pic>
        <p:nvPicPr>
          <p:cNvPr id="5" name="Content Placeholder 4" descr="A graph with blue lines&#10;&#10;Description automatically generated">
            <a:extLst>
              <a:ext uri="{FF2B5EF4-FFF2-40B4-BE49-F238E27FC236}">
                <a16:creationId xmlns:a16="http://schemas.microsoft.com/office/drawing/2014/main" id="{D9B5F1E5-6566-116E-1EEC-9754228BDE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086" y="1442494"/>
            <a:ext cx="5486411" cy="3657607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AD38D85-C6D6-416C-7EDA-36B2719F4A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5878" y="1552587"/>
            <a:ext cx="6210619" cy="307355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862D179-116C-686B-2F3D-69E184739686}"/>
              </a:ext>
            </a:extLst>
          </p:cNvPr>
          <p:cNvSpPr txBox="1"/>
          <p:nvPr/>
        </p:nvSpPr>
        <p:spPr>
          <a:xfrm>
            <a:off x="5782497" y="4659082"/>
            <a:ext cx="609382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https://www.kaggle.com/code/ravi20076/janestreet2024-eda-v1</a:t>
            </a:r>
          </a:p>
        </p:txBody>
      </p:sp>
    </p:spTree>
    <p:extLst>
      <p:ext uri="{BB962C8B-B14F-4D97-AF65-F5344CB8AC3E}">
        <p14:creationId xmlns:p14="http://schemas.microsoft.com/office/powerpoint/2010/main" val="29853937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3E7C8-7ED7-0AE0-7387-A3F75385A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</a:t>
            </a:r>
          </a:p>
        </p:txBody>
      </p:sp>
      <p:pic>
        <p:nvPicPr>
          <p:cNvPr id="5" name="Picture 4" descr="A collage of blue lines&#10;&#10;Description automatically generated">
            <a:extLst>
              <a:ext uri="{FF2B5EF4-FFF2-40B4-BE49-F238E27FC236}">
                <a16:creationId xmlns:a16="http://schemas.microsoft.com/office/drawing/2014/main" id="{EBF444CA-8BB4-044D-B378-C1F42B0D5C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662" y="1520869"/>
            <a:ext cx="5171666" cy="5171666"/>
          </a:xfrm>
          <a:prstGeom prst="rect">
            <a:avLst/>
          </a:prstGeom>
        </p:spPr>
      </p:pic>
      <p:pic>
        <p:nvPicPr>
          <p:cNvPr id="7" name="Picture 6" descr="A screenshot of a graph&#10;&#10;Description automatically generated">
            <a:extLst>
              <a:ext uri="{FF2B5EF4-FFF2-40B4-BE49-F238E27FC236}">
                <a16:creationId xmlns:a16="http://schemas.microsoft.com/office/drawing/2014/main" id="{F9F18110-833D-5C1A-6F90-8A6D9F4677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2394" y="1520869"/>
            <a:ext cx="5171667" cy="5171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0288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32CB54-2D79-6049-7F0A-0FEC5E905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 - Cumulative</a:t>
            </a:r>
          </a:p>
        </p:txBody>
      </p:sp>
      <p:pic>
        <p:nvPicPr>
          <p:cNvPr id="5" name="Picture 4" descr="A graph of a stock market&#10;&#10;Description automatically generated with medium confidence">
            <a:extLst>
              <a:ext uri="{FF2B5EF4-FFF2-40B4-BE49-F238E27FC236}">
                <a16:creationId xmlns:a16="http://schemas.microsoft.com/office/drawing/2014/main" id="{E067DEE5-8DBA-394A-4076-29A5BE3C8E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394" y="1382486"/>
            <a:ext cx="4822370" cy="4822370"/>
          </a:xfrm>
          <a:prstGeom prst="rect">
            <a:avLst/>
          </a:prstGeom>
        </p:spPr>
      </p:pic>
      <p:pic>
        <p:nvPicPr>
          <p:cNvPr id="7" name="Picture 6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AD763D35-0F2F-0B58-BD79-0D6D81BA46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9736" y="1382486"/>
            <a:ext cx="4822370" cy="4822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4911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006DE-6F5A-AD99-8220-EAC6BA514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 – Distributions</a:t>
            </a:r>
          </a:p>
        </p:txBody>
      </p:sp>
      <p:pic>
        <p:nvPicPr>
          <p:cNvPr id="5" name="Picture 4" descr="A screenshot of a graph&#10;&#10;Description automatically generated">
            <a:extLst>
              <a:ext uri="{FF2B5EF4-FFF2-40B4-BE49-F238E27FC236}">
                <a16:creationId xmlns:a16="http://schemas.microsoft.com/office/drawing/2014/main" id="{E3044D3E-6D80-F925-F88A-65555D5663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47" b="6141"/>
          <a:stretch/>
        </p:blipFill>
        <p:spPr>
          <a:xfrm>
            <a:off x="627016" y="1384663"/>
            <a:ext cx="5945777" cy="51082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DD83B21-88B7-0B17-742F-055040C7BB8D}"/>
              </a:ext>
            </a:extLst>
          </p:cNvPr>
          <p:cNvSpPr txBox="1"/>
          <p:nvPr/>
        </p:nvSpPr>
        <p:spPr>
          <a:xfrm>
            <a:off x="6969651" y="1828799"/>
            <a:ext cx="43841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Very different from each other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Feature_09 is categorical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Features are not centralized per symbol</a:t>
            </a:r>
          </a:p>
        </p:txBody>
      </p:sp>
    </p:spTree>
    <p:extLst>
      <p:ext uri="{BB962C8B-B14F-4D97-AF65-F5344CB8AC3E}">
        <p14:creationId xmlns:p14="http://schemas.microsoft.com/office/powerpoint/2010/main" val="21368287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FA850-ED28-517A-BEE8-CC673626D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 – Distributions</a:t>
            </a:r>
          </a:p>
        </p:txBody>
      </p:sp>
      <p:pic>
        <p:nvPicPr>
          <p:cNvPr id="5" name="Picture 4" descr="A group of blue lines&#10;&#10;Description automatically generated">
            <a:extLst>
              <a:ext uri="{FF2B5EF4-FFF2-40B4-BE49-F238E27FC236}">
                <a16:creationId xmlns:a16="http://schemas.microsoft.com/office/drawing/2014/main" id="{3F32409E-6D3E-F062-3EEA-0B79112EE5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283" y="1324429"/>
            <a:ext cx="7986849" cy="532456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FE5AC49-328E-C14C-D419-75DFE42D5A94}"/>
              </a:ext>
            </a:extLst>
          </p:cNvPr>
          <p:cNvSpPr txBox="1"/>
          <p:nvPr/>
        </p:nvSpPr>
        <p:spPr>
          <a:xfrm>
            <a:off x="8908869" y="1828799"/>
            <a:ext cx="24449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Likely, if we process the features appropriately, models will improve</a:t>
            </a:r>
          </a:p>
        </p:txBody>
      </p:sp>
    </p:spTree>
    <p:extLst>
      <p:ext uri="{BB962C8B-B14F-4D97-AF65-F5344CB8AC3E}">
        <p14:creationId xmlns:p14="http://schemas.microsoft.com/office/powerpoint/2010/main" val="21984225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ED854-A434-D556-12D5-B72782AB16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Responders (a Subset)</a:t>
            </a:r>
          </a:p>
        </p:txBody>
      </p:sp>
      <p:pic>
        <p:nvPicPr>
          <p:cNvPr id="7" name="Picture 6" descr="A group of blue lines&#10;&#10;Description automatically generated with medium confidence">
            <a:extLst>
              <a:ext uri="{FF2B5EF4-FFF2-40B4-BE49-F238E27FC236}">
                <a16:creationId xmlns:a16="http://schemas.microsoft.com/office/drawing/2014/main" id="{0D0E3B1F-C994-C9AA-965C-5EB538EE11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555" y="1481183"/>
            <a:ext cx="7517538" cy="501169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18EDAC3-8281-FB94-B9D6-E7849E844C33}"/>
              </a:ext>
            </a:extLst>
          </p:cNvPr>
          <p:cNvSpPr txBox="1"/>
          <p:nvPr/>
        </p:nvSpPr>
        <p:spPr>
          <a:xfrm>
            <a:off x="8908869" y="1828799"/>
            <a:ext cx="2444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Nasty jump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FC1486F-7E62-51FC-2AF4-3ED2FB2EC94E}"/>
              </a:ext>
            </a:extLst>
          </p:cNvPr>
          <p:cNvCxnSpPr>
            <a:stCxn id="8" idx="1"/>
          </p:cNvCxnSpPr>
          <p:nvPr/>
        </p:nvCxnSpPr>
        <p:spPr>
          <a:xfrm flipH="1">
            <a:off x="7406640" y="2013465"/>
            <a:ext cx="1502229" cy="17486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7825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ABEE4-C113-7653-AA6F-BD952A4484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Responder 6 Jump</a:t>
            </a:r>
          </a:p>
        </p:txBody>
      </p:sp>
      <p:pic>
        <p:nvPicPr>
          <p:cNvPr id="5" name="Picture 4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2549EAB0-1DB1-1C5E-4793-3E2E3C5F6B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66" b="8380"/>
          <a:stretch/>
        </p:blipFill>
        <p:spPr>
          <a:xfrm>
            <a:off x="1458686" y="1306286"/>
            <a:ext cx="2743200" cy="555171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FD593EF-D50D-CD19-CDD6-82B8F13CAD82}"/>
              </a:ext>
            </a:extLst>
          </p:cNvPr>
          <p:cNvSpPr txBox="1"/>
          <p:nvPr/>
        </p:nvSpPr>
        <p:spPr>
          <a:xfrm>
            <a:off x="4541520" y="1573122"/>
            <a:ext cx="357051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 guess, 3 groups of 3 responders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Jumps occur over a period of time: short but not instantaneous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Very strong autocorrelation, thus lag is a must since it’s likely the single best predictor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AB0F07-3FAA-D7C3-4A6C-AAE8FDFDE8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2138" y="4348205"/>
            <a:ext cx="2387723" cy="1873346"/>
          </a:xfrm>
          <a:prstGeom prst="rect">
            <a:avLst/>
          </a:prstGeom>
        </p:spPr>
      </p:pic>
      <p:pic>
        <p:nvPicPr>
          <p:cNvPr id="10" name="Picture 9" descr="A screenshot of a graph&#10;&#10;Description automatically generated">
            <a:extLst>
              <a:ext uri="{FF2B5EF4-FFF2-40B4-BE49-F238E27FC236}">
                <a16:creationId xmlns:a16="http://schemas.microsoft.com/office/drawing/2014/main" id="{5377FA18-0C8D-2D69-A4CB-79E8C06581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1668" y="1306286"/>
            <a:ext cx="3509560" cy="263217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A648FA1-657B-873F-637F-2D11EED8FC31}"/>
              </a:ext>
            </a:extLst>
          </p:cNvPr>
          <p:cNvSpPr txBox="1"/>
          <p:nvPr/>
        </p:nvSpPr>
        <p:spPr>
          <a:xfrm>
            <a:off x="8299268" y="4961712"/>
            <a:ext cx="35468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is in levels: not meaningful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See analysis on slides 25-26 </a:t>
            </a:r>
          </a:p>
        </p:txBody>
      </p:sp>
    </p:spTree>
    <p:extLst>
      <p:ext uri="{BB962C8B-B14F-4D97-AF65-F5344CB8AC3E}">
        <p14:creationId xmlns:p14="http://schemas.microsoft.com/office/powerpoint/2010/main" val="4390833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305</TotalTime>
  <Words>463</Words>
  <Application>Microsoft Office PowerPoint</Application>
  <PresentationFormat>Widescreen</PresentationFormat>
  <Paragraphs>78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Aptos</vt:lpstr>
      <vt:lpstr>Aptos Display</vt:lpstr>
      <vt:lpstr>Arial</vt:lpstr>
      <vt:lpstr>Office Theme</vt:lpstr>
      <vt:lpstr>Jane Street Competition</vt:lpstr>
      <vt:lpstr>Data</vt:lpstr>
      <vt:lpstr>Weights</vt:lpstr>
      <vt:lpstr>Features</vt:lpstr>
      <vt:lpstr>Features - Cumulative</vt:lpstr>
      <vt:lpstr>Features – Distributions</vt:lpstr>
      <vt:lpstr>Features – Distributions</vt:lpstr>
      <vt:lpstr>Responders (a Subset)</vt:lpstr>
      <vt:lpstr>Responder 6 Jump</vt:lpstr>
      <vt:lpstr>EDA - Crowd</vt:lpstr>
      <vt:lpstr>Stats</vt:lpstr>
      <vt:lpstr>Feature Importance</vt:lpstr>
      <vt:lpstr>Some More Comprehensive Work</vt:lpstr>
      <vt:lpstr>Feature 00 Across Symbols</vt:lpstr>
      <vt:lpstr>Feature 09 and 11 by Symbol</vt:lpstr>
      <vt:lpstr>Feature 12 by Symbol</vt:lpstr>
      <vt:lpstr>Feature 20</vt:lpstr>
      <vt:lpstr>Feature 26</vt:lpstr>
      <vt:lpstr>Feature 43</vt:lpstr>
      <vt:lpstr>Feature 61</vt:lpstr>
      <vt:lpstr>Feature 74 </vt:lpstr>
      <vt:lpstr>Responder 6</vt:lpstr>
      <vt:lpstr>Lagged Responder 6</vt:lpstr>
      <vt:lpstr>Correlations to Responder 6</vt:lpstr>
      <vt:lpstr>Lags: ACF and PACF Example with AR(1)</vt:lpstr>
      <vt:lpstr>Lags: ACF and PACF Responder 6</vt:lpstr>
      <vt:lpstr>Checking Residuals After Removing  Lags</vt:lpstr>
      <vt:lpstr>Correlation Analysis with Residuals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Raffaele Ghigliazza</dc:creator>
  <cp:lastModifiedBy>Raffaele Ghigliazza</cp:lastModifiedBy>
  <cp:revision>24</cp:revision>
  <dcterms:created xsi:type="dcterms:W3CDTF">2024-11-05T15:56:23Z</dcterms:created>
  <dcterms:modified xsi:type="dcterms:W3CDTF">2024-11-08T09:07:34Z</dcterms:modified>
</cp:coreProperties>
</file>